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DM Sans" pitchFamily="2" charset="0"/>
      <p:regular r:id="rId12"/>
      <p:bold r:id="rId13"/>
      <p:italic r:id="rId14"/>
      <p:boldItalic r:id="rId15"/>
    </p:embeddedFont>
    <p:embeddedFont>
      <p:font typeface="DM Sans Bold" pitchFamily="2" charset="0"/>
      <p:regular r:id="rId16"/>
      <p:bold r:id="rId17"/>
    </p:embeddedFont>
    <p:embeddedFont>
      <p:font typeface="Montserrat Heav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om.com/share/a40c4501ecbe4f4eb6a55d322789b77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07591" y="420514"/>
            <a:ext cx="10452393" cy="8806141"/>
          </a:xfrm>
          <a:custGeom>
            <a:avLst/>
            <a:gdLst/>
            <a:ahLst/>
            <a:cxnLst/>
            <a:rect l="l" t="t" r="r" b="b"/>
            <a:pathLst>
              <a:path w="10452393" h="8806141">
                <a:moveTo>
                  <a:pt x="0" y="0"/>
                </a:moveTo>
                <a:lnTo>
                  <a:pt x="10452393" y="0"/>
                </a:lnTo>
                <a:lnTo>
                  <a:pt x="10452393" y="8806141"/>
                </a:lnTo>
                <a:lnTo>
                  <a:pt x="0" y="880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96837"/>
            <a:ext cx="9849731" cy="5907915"/>
            <a:chOff x="0" y="0"/>
            <a:chExt cx="13132975" cy="7877220"/>
          </a:xfrm>
        </p:grpSpPr>
        <p:sp>
          <p:nvSpPr>
            <p:cNvPr id="4" name="TextBox 4"/>
            <p:cNvSpPr txBox="1"/>
            <p:nvPr/>
          </p:nvSpPr>
          <p:spPr>
            <a:xfrm>
              <a:off x="0" y="3672462"/>
              <a:ext cx="9935939" cy="597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00"/>
                </a:lnSpc>
              </a:pP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Course: 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CSE440  |  </a:t>
              </a: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Section: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 1  |  </a:t>
              </a: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Faculty: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 MSRb  |  </a:t>
              </a: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Group:</a:t>
              </a: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 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097177" cy="1650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20"/>
                </a:lnSpc>
              </a:pPr>
              <a:r>
                <a:rPr lang="en-US" sz="8000" b="1">
                  <a:solidFill>
                    <a:srgbClr val="3B82F6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MediDiagnose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28516"/>
              <a:ext cx="13132975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696D76"/>
                  </a:solidFill>
                  <a:latin typeface="DM Sans"/>
                  <a:ea typeface="DM Sans"/>
                  <a:cs typeface="DM Sans"/>
                  <a:sym typeface="DM Sans"/>
                </a:rPr>
                <a:t>An Expert System for Medical Diagnosis Using 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696D76"/>
                  </a:solidFill>
                  <a:latin typeface="DM Sans"/>
                  <a:ea typeface="DM Sans"/>
                  <a:cs typeface="DM Sans"/>
                  <a:sym typeface="DM Sans"/>
                </a:rPr>
                <a:t>Logic Programming and Knowledge Representation Techniques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140370"/>
              <a:ext cx="6676827" cy="273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000" b="1" spc="48">
                  <a:solidFill>
                    <a:srgbClr val="0C1D4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GROUP MEMBERS: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WASIUL ISLAM (1721150042)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MD. JARIF MEHTAB HOSSAIN (2111216642)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MD. SAJIDUL ISLAM (2212663042)</a:t>
              </a:r>
            </a:p>
            <a:p>
              <a:pPr algn="l">
                <a:lnSpc>
                  <a:spcPts val="3300"/>
                </a:lnSpc>
              </a:pPr>
              <a:r>
                <a:rPr lang="en-US" sz="2000" spc="48">
                  <a:solidFill>
                    <a:srgbClr val="0C1D4B"/>
                  </a:solidFill>
                  <a:latin typeface="DM Sans"/>
                  <a:ea typeface="DM Sans"/>
                  <a:cs typeface="DM Sans"/>
                  <a:sym typeface="DM Sans"/>
                </a:rPr>
                <a:t>IMRUL KAYS KHAN SOVON (2221752042)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13960" y="9631826"/>
            <a:ext cx="14087736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9029700" y="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31405" y="1372896"/>
            <a:ext cx="6420939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The Problem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4070" y="2959919"/>
            <a:ext cx="7295608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MEDICINE IS </a:t>
            </a:r>
            <a:r>
              <a:rPr lang="en-US" sz="27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NOT BINARY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REAL PATIENTS EXPRESS </a:t>
            </a:r>
            <a:r>
              <a:rPr lang="en-US" sz="27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UNCERTAINTY</a:t>
            </a: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("70% SURE")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DEEP LEARNING MODELS ARE </a:t>
            </a:r>
            <a:r>
              <a:rPr lang="en-US" sz="27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HARD TO TRUST</a:t>
            </a: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(BLACK BOX)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GOAL: TRANSPARENT AI THAT REASONS WITH </a:t>
            </a:r>
            <a:r>
              <a:rPr lang="en-US" sz="27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UNCERTAINTY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3960" y="9631826"/>
            <a:ext cx="14087736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474775" y="2486221"/>
            <a:ext cx="6836044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 USER-FRIENDLY, </a:t>
            </a:r>
            <a:r>
              <a:rPr lang="en-US" sz="24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CHAT-BASED PORTAL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FOR INSTANT PATIENT ACCESS.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MIMICS A CLINICIAN'S DECISION-MAKING PROCESS USING </a:t>
            </a:r>
            <a:r>
              <a:rPr lang="en-US" sz="24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LOGICAL RULES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HANDLES </a:t>
            </a:r>
            <a:r>
              <a:rPr lang="en-US" sz="24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"FUZZY" INPUTS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(E.G., "I'M 70% SURE") RATHER THAN JUST RIGID YES/NO ANSWERS.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PROVIDES </a:t>
            </a:r>
            <a:r>
              <a:rPr lang="en-US" sz="2499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EXPLAINABLE RESULTS</a:t>
            </a:r>
            <a:r>
              <a:rPr lang="en-US" sz="24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FOR 6 DISTINCT VIRAL AND BACTERIAL RESPIRATORY CONDITIONS.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82327" y="1143000"/>
            <a:ext cx="6420939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Our Solution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9398000" cy="9258300"/>
          </a:xfrm>
          <a:custGeom>
            <a:avLst/>
            <a:gdLst/>
            <a:ahLst/>
            <a:cxnLst/>
            <a:rect l="l" t="t" r="r" b="b"/>
            <a:pathLst>
              <a:path w="9398000" h="9258300">
                <a:moveTo>
                  <a:pt x="0" y="0"/>
                </a:moveTo>
                <a:lnTo>
                  <a:pt x="9398000" y="0"/>
                </a:lnTo>
                <a:lnTo>
                  <a:pt x="939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000" r="-2962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13960" y="9631826"/>
            <a:ext cx="14087736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37630" y="3396836"/>
            <a:ext cx="7788500" cy="478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PATIENTS ARE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OFTEN PARTIALLY SURE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NOT YES/NO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EACH SYMPTOM CONTRIBUTES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 DEGREE OF BELIEF.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MEDICAL RULES ARE NOT EQUALLY RELIABLE, SO EACH RULE HAS A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WEIGHT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STRONG SYMPTOMS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INCREASE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CONFIDENCE, WEAK OR NEGATIVE ONES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REDUCE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IT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572" lvl="1" indent="-248286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FINAL DIAGNOSIS IS THE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COMBINED CONFIDENCE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FROM ALL EVIDENCE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29700" y="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9357" y="1143000"/>
            <a:ext cx="7845046" cy="16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Handling Certainty Factors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3960" y="9631826"/>
            <a:ext cx="14087736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769842" y="2909081"/>
            <a:ext cx="7740771" cy="478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THE SYSTEM DOES NOT ASK SYMPTOMS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RANDOMLY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IT TRACKS THE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MOST LIKELY DISEASES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SO FAR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EACH POSSIBLE QUESTION IS EVALUATED BY HOW MUCH IT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REDUCES UNCERTAINTY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QUESTIONS THAT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BEST SEPARATE DIAGNOSES</a:t>
            </a: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ARE ASKED FIRST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THIS LEADS TO FEWER QUESTIONS AND A </a:t>
            </a:r>
            <a:r>
              <a:rPr lang="en-US" sz="23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FASTER DIAGNOSIS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37391" y="1427821"/>
            <a:ext cx="7605673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Information Gain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3960" y="9631826"/>
            <a:ext cx="14087736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053217" y="4272280"/>
            <a:ext cx="6181566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 u="sng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  <a:hlinkClick r:id="rId3" tooltip="https://www.loom.com/share/a40c4501ecbe4f4eb6a55d322789b772"/>
              </a:rPr>
              <a:t>Project Demo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960" y="9631826"/>
            <a:ext cx="14087736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9029700" y="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5903" y="3389826"/>
            <a:ext cx="7788500" cy="455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DIAGNOSIS IS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STATEFUL</a:t>
            </a: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; HTTP IS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STATELESS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NODE.JS SPAWNS A PYTHON PROCESS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PER SESSION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EACH USER GETS AN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ISOLATED REASONING ENGINE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696D76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IDLE PROCESSES AUTO-TERMINATE </a:t>
            </a:r>
            <a:r>
              <a:rPr lang="en-US" sz="26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AFTER 5 MINUTES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7630" y="1143000"/>
            <a:ext cx="7845046" cy="16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 Architecture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3960" y="9631826"/>
            <a:ext cx="14087736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165244" y="4272280"/>
            <a:ext cx="7957511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 u="sng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Code Explanation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960" y="9631826"/>
            <a:ext cx="14087736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29380046" cy="4754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80046" cy="4754331"/>
              <a:chOff x="0" y="0"/>
              <a:chExt cx="5803466" cy="939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03466" cy="939127"/>
              </a:xfrm>
              <a:custGeom>
                <a:avLst/>
                <a:gdLst/>
                <a:ahLst/>
                <a:cxnLst/>
                <a:rect l="l" t="t" r="r" b="b"/>
                <a:pathLst>
                  <a:path w="5803466" h="939127">
                    <a:moveTo>
                      <a:pt x="0" y="0"/>
                    </a:moveTo>
                    <a:lnTo>
                      <a:pt x="5803466" y="0"/>
                    </a:lnTo>
                    <a:lnTo>
                      <a:pt x="5803466" y="939127"/>
                    </a:lnTo>
                    <a:lnTo>
                      <a:pt x="0" y="939127"/>
                    </a:lnTo>
                    <a:close/>
                  </a:path>
                </a:pathLst>
              </a:custGeom>
              <a:solidFill>
                <a:srgbClr val="3B82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803466" cy="986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972414" y="371908"/>
              <a:ext cx="621043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299" b="1" spc="5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MediDiagnose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503525" y="251322"/>
              <a:ext cx="939975" cy="791929"/>
            </a:xfrm>
            <a:custGeom>
              <a:avLst/>
              <a:gdLst/>
              <a:ahLst/>
              <a:cxnLst/>
              <a:rect l="l" t="t" r="r" b="b"/>
              <a:pathLst>
                <a:path w="939975" h="791929">
                  <a:moveTo>
                    <a:pt x="0" y="0"/>
                  </a:moveTo>
                  <a:lnTo>
                    <a:pt x="939975" y="0"/>
                  </a:lnTo>
                  <a:lnTo>
                    <a:pt x="939975" y="791929"/>
                  </a:lnTo>
                  <a:lnTo>
                    <a:pt x="0" y="79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748517" y="4272280"/>
            <a:ext cx="4790967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3B82F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960" y="9631826"/>
            <a:ext cx="14087736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Group: 3  | Wasiul Islam (1721150042), Md. Jarif Mehtab Hossain (2111216642), Md. Sajidul Islam (2212663042), Imrul kays khan sovon (2221752042)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Importance of Advances in Medical Research</dc:title>
  <cp:revision>2</cp:revision>
  <dcterms:created xsi:type="dcterms:W3CDTF">2006-08-16T00:00:00Z</dcterms:created>
  <dcterms:modified xsi:type="dcterms:W3CDTF">2025-12-14T21:11:30Z</dcterms:modified>
  <dc:identifier>DAG7aJsxHE0</dc:identifier>
</cp:coreProperties>
</file>